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4_1CA69203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3" r:id="rId8"/>
    <p:sldId id="261" r:id="rId9"/>
    <p:sldId id="262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F95DDC8-E055-C607-A77F-6886D437D6D8}" name="Boris Marinov" initials="BM" userId="397c95e67f8d64cf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5A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048C0D-87FD-4159-9DB2-F0B39A72E7D7}" v="1456" dt="2022-05-31T20:21:12.977"/>
    <p1510:client id="{A7E1273B-5BAB-4002-AA25-70FE9CA6C361}" v="31" dt="2022-05-31T15:27:36.1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33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omments/modernComment_104_1CA6920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813E3F9-4409-4C65-92CD-1CCAC709586D}" authorId="{BF95DDC8-E055-C607-A77F-6886D437D6D8}" created="2022-05-31T16:50:24.88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80678403" sldId="260"/>
      <ac:picMk id="5" creationId="{2E09B0D5-7D06-53D6-9B81-797527CD06E7}"/>
    </ac:deMkLst>
    <p188:pos x="11761838" y="307258"/>
    <p188:txBody>
      <a:bodyPr/>
      <a:lstStyle/>
      <a:p>
        <a:r>
          <a:rPr lang="en-US"/>
          <a:t>Try do describe the situation as good as you can.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A20DFD-A9A9-46C3-B1D4-072BDFB1FCB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BF2E2AD-F3C7-4CDA-81D7-480C0C4D5E91}">
      <dgm:prSet/>
      <dgm:spPr/>
      <dgm:t>
        <a:bodyPr/>
        <a:lstStyle/>
        <a:p>
          <a:r>
            <a:rPr lang="en-US"/>
            <a:t>Log in / Register menu</a:t>
          </a:r>
        </a:p>
      </dgm:t>
    </dgm:pt>
    <dgm:pt modelId="{CB58B8BE-5961-40B3-BCD2-EE342B7103E5}" type="parTrans" cxnId="{B48455EA-108B-4C83-974B-BAF9BF796A70}">
      <dgm:prSet/>
      <dgm:spPr/>
      <dgm:t>
        <a:bodyPr/>
        <a:lstStyle/>
        <a:p>
          <a:endParaRPr lang="en-US"/>
        </a:p>
      </dgm:t>
    </dgm:pt>
    <dgm:pt modelId="{8AB55F16-89B3-43C4-8771-6F0FA9658CA7}" type="sibTrans" cxnId="{B48455EA-108B-4C83-974B-BAF9BF796A70}">
      <dgm:prSet/>
      <dgm:spPr/>
      <dgm:t>
        <a:bodyPr/>
        <a:lstStyle/>
        <a:p>
          <a:endParaRPr lang="en-US"/>
        </a:p>
      </dgm:t>
    </dgm:pt>
    <dgm:pt modelId="{B7194687-7C01-42B3-BAF6-DC0C478DBCCD}">
      <dgm:prSet/>
      <dgm:spPr/>
      <dgm:t>
        <a:bodyPr/>
        <a:lstStyle/>
        <a:p>
          <a:r>
            <a:rPr lang="en-US"/>
            <a:t>Interaction with some features</a:t>
          </a:r>
        </a:p>
      </dgm:t>
    </dgm:pt>
    <dgm:pt modelId="{EE51797E-C176-466E-AF2C-12D79239EDE3}" type="parTrans" cxnId="{28A8CAC7-7C01-4C0C-BE57-53A40092950F}">
      <dgm:prSet/>
      <dgm:spPr/>
      <dgm:t>
        <a:bodyPr/>
        <a:lstStyle/>
        <a:p>
          <a:endParaRPr lang="en-US"/>
        </a:p>
      </dgm:t>
    </dgm:pt>
    <dgm:pt modelId="{877DA32E-8548-4643-A413-976B8ACD6A54}" type="sibTrans" cxnId="{28A8CAC7-7C01-4C0C-BE57-53A40092950F}">
      <dgm:prSet/>
      <dgm:spPr/>
      <dgm:t>
        <a:bodyPr/>
        <a:lstStyle/>
        <a:p>
          <a:endParaRPr lang="en-US"/>
        </a:p>
      </dgm:t>
    </dgm:pt>
    <dgm:pt modelId="{0F8A2EE0-AE3F-484C-9A6D-ACBC43F62917}">
      <dgm:prSet/>
      <dgm:spPr/>
      <dgm:t>
        <a:bodyPr/>
        <a:lstStyle/>
        <a:p>
          <a:r>
            <a:rPr lang="en-US"/>
            <a:t>Brief explanation of our app</a:t>
          </a:r>
        </a:p>
      </dgm:t>
    </dgm:pt>
    <dgm:pt modelId="{7681DD93-AF34-4F2B-8B7C-31901BADD5DA}" type="parTrans" cxnId="{11531667-D1CE-4EDF-BFD7-470F1C6B59B6}">
      <dgm:prSet/>
      <dgm:spPr/>
      <dgm:t>
        <a:bodyPr/>
        <a:lstStyle/>
        <a:p>
          <a:endParaRPr lang="en-US"/>
        </a:p>
      </dgm:t>
    </dgm:pt>
    <dgm:pt modelId="{EAA7B4C0-01B2-4144-8F1F-001FC7F6E68A}" type="sibTrans" cxnId="{11531667-D1CE-4EDF-BFD7-470F1C6B59B6}">
      <dgm:prSet/>
      <dgm:spPr/>
      <dgm:t>
        <a:bodyPr/>
        <a:lstStyle/>
        <a:p>
          <a:endParaRPr lang="en-US"/>
        </a:p>
      </dgm:t>
    </dgm:pt>
    <dgm:pt modelId="{2D0B8D23-A6FF-40C0-9CC0-716771670039}" type="pres">
      <dgm:prSet presAssocID="{20A20DFD-A9A9-46C3-B1D4-072BDFB1FCBB}" presName="linear" presStyleCnt="0">
        <dgm:presLayoutVars>
          <dgm:animLvl val="lvl"/>
          <dgm:resizeHandles val="exact"/>
        </dgm:presLayoutVars>
      </dgm:prSet>
      <dgm:spPr/>
    </dgm:pt>
    <dgm:pt modelId="{446BD68C-E10B-4670-8B21-429B7F838991}" type="pres">
      <dgm:prSet presAssocID="{4BF2E2AD-F3C7-4CDA-81D7-480C0C4D5E9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02F37A9-938E-4BEE-BC84-0BD680305C59}" type="pres">
      <dgm:prSet presAssocID="{8AB55F16-89B3-43C4-8771-6F0FA9658CA7}" presName="spacer" presStyleCnt="0"/>
      <dgm:spPr/>
    </dgm:pt>
    <dgm:pt modelId="{1BF11F8B-504A-4E21-AC99-CAB1926D774A}" type="pres">
      <dgm:prSet presAssocID="{B7194687-7C01-42B3-BAF6-DC0C478DBCC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D257823-923F-42BC-945F-ECDC88E50AD8}" type="pres">
      <dgm:prSet presAssocID="{877DA32E-8548-4643-A413-976B8ACD6A54}" presName="spacer" presStyleCnt="0"/>
      <dgm:spPr/>
    </dgm:pt>
    <dgm:pt modelId="{184E4BB7-9741-423A-9397-383B519F713B}" type="pres">
      <dgm:prSet presAssocID="{0F8A2EE0-AE3F-484C-9A6D-ACBC43F6291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1531667-D1CE-4EDF-BFD7-470F1C6B59B6}" srcId="{20A20DFD-A9A9-46C3-B1D4-072BDFB1FCBB}" destId="{0F8A2EE0-AE3F-484C-9A6D-ACBC43F62917}" srcOrd="2" destOrd="0" parTransId="{7681DD93-AF34-4F2B-8B7C-31901BADD5DA}" sibTransId="{EAA7B4C0-01B2-4144-8F1F-001FC7F6E68A}"/>
    <dgm:cxn modelId="{F5D56171-6F80-45B3-AA29-29EDA16CF209}" type="presOf" srcId="{B7194687-7C01-42B3-BAF6-DC0C478DBCCD}" destId="{1BF11F8B-504A-4E21-AC99-CAB1926D774A}" srcOrd="0" destOrd="0" presId="urn:microsoft.com/office/officeart/2005/8/layout/vList2"/>
    <dgm:cxn modelId="{4976BA85-2F05-46A6-A496-078FA5863559}" type="presOf" srcId="{0F8A2EE0-AE3F-484C-9A6D-ACBC43F62917}" destId="{184E4BB7-9741-423A-9397-383B519F713B}" srcOrd="0" destOrd="0" presId="urn:microsoft.com/office/officeart/2005/8/layout/vList2"/>
    <dgm:cxn modelId="{28A8CAC7-7C01-4C0C-BE57-53A40092950F}" srcId="{20A20DFD-A9A9-46C3-B1D4-072BDFB1FCBB}" destId="{B7194687-7C01-42B3-BAF6-DC0C478DBCCD}" srcOrd="1" destOrd="0" parTransId="{EE51797E-C176-466E-AF2C-12D79239EDE3}" sibTransId="{877DA32E-8548-4643-A413-976B8ACD6A54}"/>
    <dgm:cxn modelId="{FD3068D3-93E1-4B2C-96FA-FF47A8E7810F}" type="presOf" srcId="{4BF2E2AD-F3C7-4CDA-81D7-480C0C4D5E91}" destId="{446BD68C-E10B-4670-8B21-429B7F838991}" srcOrd="0" destOrd="0" presId="urn:microsoft.com/office/officeart/2005/8/layout/vList2"/>
    <dgm:cxn modelId="{B48455EA-108B-4C83-974B-BAF9BF796A70}" srcId="{20A20DFD-A9A9-46C3-B1D4-072BDFB1FCBB}" destId="{4BF2E2AD-F3C7-4CDA-81D7-480C0C4D5E91}" srcOrd="0" destOrd="0" parTransId="{CB58B8BE-5961-40B3-BCD2-EE342B7103E5}" sibTransId="{8AB55F16-89B3-43C4-8771-6F0FA9658CA7}"/>
    <dgm:cxn modelId="{4257EBEC-004C-42D9-8990-D60E909FC5EE}" type="presOf" srcId="{20A20DFD-A9A9-46C3-B1D4-072BDFB1FCBB}" destId="{2D0B8D23-A6FF-40C0-9CC0-716771670039}" srcOrd="0" destOrd="0" presId="urn:microsoft.com/office/officeart/2005/8/layout/vList2"/>
    <dgm:cxn modelId="{276FBB54-1F67-48C8-8EAF-14F965941710}" type="presParOf" srcId="{2D0B8D23-A6FF-40C0-9CC0-716771670039}" destId="{446BD68C-E10B-4670-8B21-429B7F838991}" srcOrd="0" destOrd="0" presId="urn:microsoft.com/office/officeart/2005/8/layout/vList2"/>
    <dgm:cxn modelId="{42BCB1D8-DEFE-4CD8-B38C-1C91152ED573}" type="presParOf" srcId="{2D0B8D23-A6FF-40C0-9CC0-716771670039}" destId="{D02F37A9-938E-4BEE-BC84-0BD680305C59}" srcOrd="1" destOrd="0" presId="urn:microsoft.com/office/officeart/2005/8/layout/vList2"/>
    <dgm:cxn modelId="{162F23AD-B584-4D47-91F0-E5064B57B03A}" type="presParOf" srcId="{2D0B8D23-A6FF-40C0-9CC0-716771670039}" destId="{1BF11F8B-504A-4E21-AC99-CAB1926D774A}" srcOrd="2" destOrd="0" presId="urn:microsoft.com/office/officeart/2005/8/layout/vList2"/>
    <dgm:cxn modelId="{49953344-91F3-414F-A80D-C1E08B192AEB}" type="presParOf" srcId="{2D0B8D23-A6FF-40C0-9CC0-716771670039}" destId="{FD257823-923F-42BC-945F-ECDC88E50AD8}" srcOrd="3" destOrd="0" presId="urn:microsoft.com/office/officeart/2005/8/layout/vList2"/>
    <dgm:cxn modelId="{1EC320FF-B880-4458-AB2A-84A95BDA2312}" type="presParOf" srcId="{2D0B8D23-A6FF-40C0-9CC0-716771670039}" destId="{184E4BB7-9741-423A-9397-383B519F713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BD68C-E10B-4670-8B21-429B7F838991}">
      <dsp:nvSpPr>
        <dsp:cNvPr id="0" name=""/>
        <dsp:cNvSpPr/>
      </dsp:nvSpPr>
      <dsp:spPr>
        <a:xfrm>
          <a:off x="0" y="13004"/>
          <a:ext cx="6253721" cy="15980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Log in / Register menu</a:t>
          </a:r>
        </a:p>
      </dsp:txBody>
      <dsp:txXfrm>
        <a:off x="78008" y="91012"/>
        <a:ext cx="6097705" cy="1441984"/>
      </dsp:txXfrm>
    </dsp:sp>
    <dsp:sp modelId="{1BF11F8B-504A-4E21-AC99-CAB1926D774A}">
      <dsp:nvSpPr>
        <dsp:cNvPr id="0" name=""/>
        <dsp:cNvSpPr/>
      </dsp:nvSpPr>
      <dsp:spPr>
        <a:xfrm>
          <a:off x="0" y="1729084"/>
          <a:ext cx="6253721" cy="159800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Interaction with some features</a:t>
          </a:r>
        </a:p>
      </dsp:txBody>
      <dsp:txXfrm>
        <a:off x="78008" y="1807092"/>
        <a:ext cx="6097705" cy="1441984"/>
      </dsp:txXfrm>
    </dsp:sp>
    <dsp:sp modelId="{184E4BB7-9741-423A-9397-383B519F713B}">
      <dsp:nvSpPr>
        <dsp:cNvPr id="0" name=""/>
        <dsp:cNvSpPr/>
      </dsp:nvSpPr>
      <dsp:spPr>
        <a:xfrm>
          <a:off x="0" y="3445165"/>
          <a:ext cx="6253721" cy="15980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Brief explanation of our app</a:t>
          </a:r>
        </a:p>
      </dsp:txBody>
      <dsp:txXfrm>
        <a:off x="78008" y="3523173"/>
        <a:ext cx="6097705" cy="14419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microsoft.com/office/2018/10/relationships/comments" Target="../comments/modernComment_104_1CA6920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467" y="710542"/>
            <a:ext cx="5940144" cy="4567137"/>
          </a:xfrm>
        </p:spPr>
        <p:txBody>
          <a:bodyPr>
            <a:normAutofit/>
          </a:bodyPr>
          <a:lstStyle/>
          <a:p>
            <a:pPr algn="l"/>
            <a:r>
              <a:rPr lang="en-US" sz="8000" b="1">
                <a:latin typeface="Bahnschrift SemiLight Condensed"/>
                <a:cs typeface="Calibri Light"/>
              </a:rPr>
              <a:t>Housing is a  </a:t>
            </a:r>
            <a:br>
              <a:rPr lang="en-US" sz="8000" b="1">
                <a:latin typeface="Bahnschrift SemiLight Condensed" panose="020B0502040204020203" pitchFamily="34" charset="0"/>
                <a:cs typeface="Calibri Light"/>
              </a:rPr>
            </a:br>
            <a:r>
              <a:rPr lang="en-US" sz="8000" b="1">
                <a:latin typeface="Bahnschrift SemiLight Condensed"/>
                <a:cs typeface="Calibri Light"/>
              </a:rPr>
              <a:t>Nightmare</a:t>
            </a:r>
            <a:endParaRPr lang="en-US" sz="8000" b="1">
              <a:latin typeface="Bahnschrift SemiLight Condensed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800">
                <a:latin typeface="Bahnschrift SemiLight Condensed" panose="020B0502040204020203" pitchFamily="34" charset="0"/>
                <a:cs typeface="Calibri"/>
              </a:rPr>
              <a:t>From Group 4 Class 2</a:t>
            </a:r>
            <a:endParaRPr lang="en-US" sz="3600">
              <a:latin typeface="Bahnschrift SemiLight Condensed" panose="020B0502040204020203" pitchFamily="34" charset="0"/>
              <a:cs typeface="Calibri" panose="020F0502020204030204"/>
            </a:endParaRPr>
          </a:p>
        </p:txBody>
      </p:sp>
      <p:pic>
        <p:nvPicPr>
          <p:cNvPr id="4" name="Picture 4" descr="A picture containing text, indoor, kitchen, items&#10;&#10;Description automatically generated">
            <a:extLst>
              <a:ext uri="{FF2B5EF4-FFF2-40B4-BE49-F238E27FC236}">
                <a16:creationId xmlns:a16="http://schemas.microsoft.com/office/drawing/2014/main" id="{9C1F8275-82A7-8103-69B9-B77FB0EA7D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5" b="16406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7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14626531-C87D-4931-567E-9518C956E5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1" r="1" b="8251"/>
          <a:stretch/>
        </p:blipFill>
        <p:spPr>
          <a:xfrm>
            <a:off x="329316" y="1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66590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44E45E91-639A-49FA-5828-DA61FBB74B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4000" r="-1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105F2F-6990-8BB2-7B85-C6B39660E544}"/>
              </a:ext>
            </a:extLst>
          </p:cNvPr>
          <p:cNvSpPr txBox="1"/>
          <p:nvPr/>
        </p:nvSpPr>
        <p:spPr>
          <a:xfrm>
            <a:off x="933450" y="1931987"/>
            <a:ext cx="10267950" cy="3472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95%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Of students live by renting households.</a:t>
            </a:r>
            <a:endParaRPr lang="en-US" sz="80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08583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C6D34-3E6C-F099-45CE-4C32A652D321}"/>
              </a:ext>
            </a:extLst>
          </p:cNvPr>
          <p:cNvSpPr txBox="1"/>
          <p:nvPr/>
        </p:nvSpPr>
        <p:spPr>
          <a:xfrm rot="20160000">
            <a:off x="1885950" y="629707"/>
            <a:ext cx="4936067" cy="398515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8000"/>
              <a:t>2</a:t>
            </a:r>
            <a:r>
              <a:rPr lang="en-US" sz="7200"/>
              <a:t> </a:t>
            </a:r>
            <a:r>
              <a:rPr lang="en-US" sz="4800"/>
              <a:t>OUT OF </a:t>
            </a:r>
            <a:r>
              <a:rPr lang="en-US" sz="8000"/>
              <a:t>5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/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/>
              <a:t>People have some sort of problem with their roommates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E61FE99-9FF0-16BF-E0C0-E0412708C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309" y="3611939"/>
            <a:ext cx="5907520" cy="330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38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B168ED5F-AD06-0B72-7F8E-F8204DED25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71" r="-3" b="9567"/>
          <a:stretch/>
        </p:blipFill>
        <p:spPr>
          <a:xfrm>
            <a:off x="5926240" y="10"/>
            <a:ext cx="6265758" cy="2285990"/>
          </a:xfrm>
          <a:custGeom>
            <a:avLst/>
            <a:gdLst/>
            <a:ahLst/>
            <a:cxnLst/>
            <a:rect l="l" t="t" r="r" b="b"/>
            <a:pathLst>
              <a:path w="6265758" h="2286000">
                <a:moveTo>
                  <a:pt x="0" y="0"/>
                </a:moveTo>
                <a:lnTo>
                  <a:pt x="6265758" y="0"/>
                </a:lnTo>
                <a:lnTo>
                  <a:pt x="6265758" y="2286000"/>
                </a:lnTo>
                <a:lnTo>
                  <a:pt x="1062168" y="2286000"/>
                </a:lnTo>
                <a:lnTo>
                  <a:pt x="790683" y="1700078"/>
                </a:lnTo>
                <a:lnTo>
                  <a:pt x="787725" y="1700078"/>
                </a:lnTo>
                <a:close/>
              </a:path>
            </a:pathLst>
          </a:custGeom>
        </p:spPr>
      </p:pic>
      <p:pic>
        <p:nvPicPr>
          <p:cNvPr id="6" name="Picture 6" descr="Text, application&#10;&#10;Description automatically generated">
            <a:extLst>
              <a:ext uri="{FF2B5EF4-FFF2-40B4-BE49-F238E27FC236}">
                <a16:creationId xmlns:a16="http://schemas.microsoft.com/office/drawing/2014/main" id="{B4D51CEF-7D67-6DF8-A93D-709182189C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783" r="-2" b="3698"/>
          <a:stretch/>
        </p:blipFill>
        <p:spPr>
          <a:xfrm>
            <a:off x="6984273" y="2286000"/>
            <a:ext cx="5207727" cy="2286000"/>
          </a:xfrm>
          <a:custGeom>
            <a:avLst/>
            <a:gdLst/>
            <a:ahLst/>
            <a:cxnLst/>
            <a:rect l="l" t="t" r="r" b="b"/>
            <a:pathLst>
              <a:path w="5203590" h="2286000">
                <a:moveTo>
                  <a:pt x="0" y="0"/>
                </a:moveTo>
                <a:lnTo>
                  <a:pt x="5203590" y="0"/>
                </a:lnTo>
                <a:lnTo>
                  <a:pt x="5203590" y="2286000"/>
                </a:lnTo>
                <a:lnTo>
                  <a:pt x="1059212" y="2286000"/>
                </a:lnTo>
                <a:lnTo>
                  <a:pt x="925708" y="1997870"/>
                </a:lnTo>
                <a:lnTo>
                  <a:pt x="925707" y="1997870"/>
                </a:lnTo>
                <a:close/>
              </a:path>
            </a:pathLst>
          </a:custGeom>
        </p:spPr>
      </p:pic>
      <p:pic>
        <p:nvPicPr>
          <p:cNvPr id="5" name="Picture 5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4AD901D8-9AE2-4FF8-27D0-5D2193BFCE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320" b="3422"/>
          <a:stretch/>
        </p:blipFill>
        <p:spPr>
          <a:xfrm>
            <a:off x="8047618" y="4572000"/>
            <a:ext cx="4144382" cy="2286000"/>
          </a:xfrm>
          <a:custGeom>
            <a:avLst/>
            <a:gdLst/>
            <a:ahLst/>
            <a:cxnLst/>
            <a:rect l="l" t="t" r="r" b="b"/>
            <a:pathLst>
              <a:path w="4144382" h="2286000">
                <a:moveTo>
                  <a:pt x="0" y="0"/>
                </a:moveTo>
                <a:lnTo>
                  <a:pt x="4144382" y="0"/>
                </a:lnTo>
                <a:lnTo>
                  <a:pt x="4144382" y="2286000"/>
                </a:lnTo>
                <a:lnTo>
                  <a:pt x="1054581" y="2286000"/>
                </a:lnTo>
                <a:lnTo>
                  <a:pt x="1054581" y="2285999"/>
                </a:lnTo>
                <a:lnTo>
                  <a:pt x="1059211" y="2285999"/>
                </a:lnTo>
                <a:close/>
              </a:path>
            </a:pathLst>
          </a:custGeom>
        </p:spPr>
      </p:pic>
      <p:sp>
        <p:nvSpPr>
          <p:cNvPr id="22" name="Freeform 16">
            <a:extLst>
              <a:ext uri="{FF2B5EF4-FFF2-40B4-BE49-F238E27FC236}">
                <a16:creationId xmlns:a16="http://schemas.microsoft.com/office/drawing/2014/main" id="{98BA90CC-0056-473E-80AE-8CB0EE6AC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0203" cy="6858000"/>
          </a:xfrm>
          <a:custGeom>
            <a:avLst/>
            <a:gdLst>
              <a:gd name="connsiteX0" fmla="*/ 0 w 9590203"/>
              <a:gd name="connsiteY0" fmla="*/ 0 h 6858000"/>
              <a:gd name="connsiteX1" fmla="*/ 6414049 w 9590203"/>
              <a:gd name="connsiteY1" fmla="*/ 0 h 6858000"/>
              <a:gd name="connsiteX2" fmla="*/ 9590203 w 9590203"/>
              <a:gd name="connsiteY2" fmla="*/ 6858000 h 6858000"/>
              <a:gd name="connsiteX3" fmla="*/ 0 w 959020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0203" h="6858000">
                <a:moveTo>
                  <a:pt x="0" y="0"/>
                </a:moveTo>
                <a:lnTo>
                  <a:pt x="6414049" y="0"/>
                </a:lnTo>
                <a:lnTo>
                  <a:pt x="959020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396E232-7219-4009-893A-28527CADC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02664" cy="6858000"/>
          </a:xfrm>
          <a:custGeom>
            <a:avLst/>
            <a:gdLst>
              <a:gd name="connsiteX0" fmla="*/ 0 w 9102664"/>
              <a:gd name="connsiteY0" fmla="*/ 0 h 6858000"/>
              <a:gd name="connsiteX1" fmla="*/ 5926510 w 9102664"/>
              <a:gd name="connsiteY1" fmla="*/ 0 h 6858000"/>
              <a:gd name="connsiteX2" fmla="*/ 9102664 w 9102664"/>
              <a:gd name="connsiteY2" fmla="*/ 6858000 h 6858000"/>
              <a:gd name="connsiteX3" fmla="*/ 0 w 910266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02664" h="6858000">
                <a:moveTo>
                  <a:pt x="0" y="0"/>
                </a:moveTo>
                <a:lnTo>
                  <a:pt x="5926510" y="0"/>
                </a:lnTo>
                <a:lnTo>
                  <a:pt x="910266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CEC1D-105C-CA05-E19B-F3C85DF29180}"/>
              </a:ext>
            </a:extLst>
          </p:cNvPr>
          <p:cNvSpPr txBox="1"/>
          <p:nvPr/>
        </p:nvSpPr>
        <p:spPr>
          <a:xfrm>
            <a:off x="838200" y="2021249"/>
            <a:ext cx="3612065" cy="72671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/>
              <a:t>Who are we ?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18033DFC-5492-F9A8-F524-2862D9E70AC2}"/>
              </a:ext>
            </a:extLst>
          </p:cNvPr>
          <p:cNvSpPr txBox="1"/>
          <p:nvPr/>
        </p:nvSpPr>
        <p:spPr>
          <a:xfrm>
            <a:off x="1209674" y="3048000"/>
            <a:ext cx="4476750" cy="17543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>
                <a:latin typeface="Bahnschrift SemiLight Condensed"/>
              </a:rPr>
              <a:t>A group of young students  studying ICT with the task to give a solution 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273122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</p:txBody>
      </p:sp>
      <p:pic>
        <p:nvPicPr>
          <p:cNvPr id="5" name="Picture 5" descr="A picture containing text, toy, vector graphics&#10;&#10;Description automatically generated">
            <a:extLst>
              <a:ext uri="{FF2B5EF4-FFF2-40B4-BE49-F238E27FC236}">
                <a16:creationId xmlns:a16="http://schemas.microsoft.com/office/drawing/2014/main" id="{2E09B0D5-7D06-53D6-9B81-797527CD06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l="5190" r="8589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83E340-A346-37F0-DCFD-C431CBB7AFA1}"/>
              </a:ext>
            </a:extLst>
          </p:cNvPr>
          <p:cNvSpPr txBox="1"/>
          <p:nvPr/>
        </p:nvSpPr>
        <p:spPr>
          <a:xfrm>
            <a:off x="1971674" y="1113487"/>
            <a:ext cx="4871855" cy="472627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>
                <a:ln w="22225">
                  <a:solidFill>
                    <a:srgbClr val="FFFFFF"/>
                  </a:solidFill>
                </a:ln>
                <a:noFill/>
                <a:latin typeface="+mj-lt"/>
                <a:ea typeface="+mj-ea"/>
                <a:cs typeface="+mj-cs"/>
              </a:rPr>
              <a:t>Group</a:t>
            </a:r>
            <a:r>
              <a:rPr lang="en-US" sz="8000">
                <a:ln w="22225">
                  <a:solidFill>
                    <a:srgbClr val="FFFFFF"/>
                  </a:solidFill>
                </a:ln>
                <a:noFill/>
                <a:latin typeface="+mj-lt"/>
                <a:ea typeface="+mj-ea"/>
                <a:cs typeface="+mj-cs"/>
              </a:rPr>
              <a:t> Work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ACBC840-7D0C-6E8F-5CD3-58C7E7FC3E4F}"/>
              </a:ext>
            </a:extLst>
          </p:cNvPr>
          <p:cNvSpPr txBox="1"/>
          <p:nvPr/>
        </p:nvSpPr>
        <p:spPr>
          <a:xfrm>
            <a:off x="7325091" y="1427812"/>
            <a:ext cx="4631527" cy="472627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100"/>
              </a:spcAft>
            </a:pPr>
            <a:r>
              <a:rPr lang="en-US" sz="4000">
                <a:solidFill>
                  <a:srgbClr val="FFFFFF"/>
                </a:solidFill>
              </a:rPr>
              <a:t>Divide and conquer</a:t>
            </a:r>
            <a:endParaRPr lang="en-US" sz="4000"/>
          </a:p>
          <a:p>
            <a:pPr>
              <a:lnSpc>
                <a:spcPct val="90000"/>
              </a:lnSpc>
              <a:spcAft>
                <a:spcPts val="100"/>
              </a:spcAft>
            </a:pPr>
            <a:r>
              <a:rPr lang="en-US" sz="4000">
                <a:solidFill>
                  <a:srgbClr val="FFFFFF"/>
                </a:solidFill>
              </a:rPr>
              <a:t>_______________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40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Trust the process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67840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8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0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36A67EC-05A1-B25B-879D-55EC190F2748}"/>
              </a:ext>
            </a:extLst>
          </p:cNvPr>
          <p:cNvSpPr txBox="1"/>
          <p:nvPr/>
        </p:nvSpPr>
        <p:spPr>
          <a:xfrm>
            <a:off x="630936" y="495992"/>
            <a:ext cx="4195140" cy="5638831"/>
          </a:xfrm>
          <a:prstGeom prst="rect">
            <a:avLst/>
          </a:prstGeom>
          <a:noFill/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will the demo contain:</a:t>
            </a:r>
          </a:p>
        </p:txBody>
      </p:sp>
      <p:graphicFrame>
        <p:nvGraphicFramePr>
          <p:cNvPr id="48" name="TextBox 3">
            <a:extLst>
              <a:ext uri="{FF2B5EF4-FFF2-40B4-BE49-F238E27FC236}">
                <a16:creationId xmlns:a16="http://schemas.microsoft.com/office/drawing/2014/main" id="{11E1AF9F-C28D-F412-93B9-4DF1BD63CC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6621745"/>
              </p:ext>
            </p:extLst>
          </p:nvPr>
        </p:nvGraphicFramePr>
        <p:xfrm>
          <a:off x="4915947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9684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3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76567686-676A-B823-246E-4802148288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9" r="4551" b="1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3904C9-0952-1CB0-3C51-FAE4CD6BDC8C}"/>
              </a:ext>
            </a:extLst>
          </p:cNvPr>
          <p:cNvSpPr txBox="1"/>
          <p:nvPr/>
        </p:nvSpPr>
        <p:spPr>
          <a:xfrm>
            <a:off x="838200" y="3526300"/>
            <a:ext cx="10165218" cy="258845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695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2E6027-E8EE-7E01-FB9B-CEFAB51D504C}"/>
              </a:ext>
            </a:extLst>
          </p:cNvPr>
          <p:cNvSpPr txBox="1"/>
          <p:nvPr/>
        </p:nvSpPr>
        <p:spPr>
          <a:xfrm>
            <a:off x="3829050" y="1133475"/>
            <a:ext cx="507682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/>
              <a:t>Things that are going well: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0DAC3F-4119-BF38-B048-014025FA86E1}"/>
              </a:ext>
            </a:extLst>
          </p:cNvPr>
          <p:cNvSpPr txBox="1"/>
          <p:nvPr/>
        </p:nvSpPr>
        <p:spPr>
          <a:xfrm>
            <a:off x="228600" y="3733800"/>
            <a:ext cx="214312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Team communication</a:t>
            </a:r>
          </a:p>
        </p:txBody>
      </p:sp>
      <p:pic>
        <p:nvPicPr>
          <p:cNvPr id="4" name="Graphic 4" descr="Call center with solid fill">
            <a:extLst>
              <a:ext uri="{FF2B5EF4-FFF2-40B4-BE49-F238E27FC236}">
                <a16:creationId xmlns:a16="http://schemas.microsoft.com/office/drawing/2014/main" id="{E3F79329-1812-4C9F-A218-F0016F03B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325" y="2624018"/>
            <a:ext cx="1219200" cy="1219200"/>
          </a:xfrm>
          <a:prstGeom prst="rect">
            <a:avLst/>
          </a:prstGeom>
        </p:spPr>
      </p:pic>
      <p:pic>
        <p:nvPicPr>
          <p:cNvPr id="5" name="Graphic 5" descr="Cheers with solid fill">
            <a:extLst>
              <a:ext uri="{FF2B5EF4-FFF2-40B4-BE49-F238E27FC236}">
                <a16:creationId xmlns:a16="http://schemas.microsoft.com/office/drawing/2014/main" id="{6A462217-38D5-F86F-8FD5-F3D5F500EC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740000">
            <a:off x="3190935" y="2690693"/>
            <a:ext cx="1085850" cy="1085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C3F4E2-75A0-262F-1B56-F7DD5CAEACBA}"/>
              </a:ext>
            </a:extLst>
          </p:cNvPr>
          <p:cNvSpPr txBox="1"/>
          <p:nvPr/>
        </p:nvSpPr>
        <p:spPr>
          <a:xfrm>
            <a:off x="5295900" y="3810000"/>
            <a:ext cx="214312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/>
              <a:t>Code</a:t>
            </a:r>
            <a:endParaRPr lang="en-US" dirty="0"/>
          </a:p>
          <a:p>
            <a:pPr algn="ctr"/>
            <a:r>
              <a:rPr lang="en-US" sz="2000" b="1" dirty="0"/>
              <a:t>Implementation</a:t>
            </a:r>
            <a:endParaRPr lang="en-US" dirty="0"/>
          </a:p>
        </p:txBody>
      </p:sp>
      <p:pic>
        <p:nvPicPr>
          <p:cNvPr id="7" name="Graphic 7" descr="Brain in head with solid fill">
            <a:extLst>
              <a:ext uri="{FF2B5EF4-FFF2-40B4-BE49-F238E27FC236}">
                <a16:creationId xmlns:a16="http://schemas.microsoft.com/office/drawing/2014/main" id="{D1C7B3A4-C845-CA6D-D06A-AD38E3C8A5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43481" y="2776418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CA86C8-27AD-5E1D-2529-473A738E0654}"/>
              </a:ext>
            </a:extLst>
          </p:cNvPr>
          <p:cNvSpPr txBox="1"/>
          <p:nvPr/>
        </p:nvSpPr>
        <p:spPr>
          <a:xfrm>
            <a:off x="2667000" y="3771900"/>
            <a:ext cx="21431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Team spirit</a:t>
            </a:r>
          </a:p>
        </p:txBody>
      </p:sp>
      <p:pic>
        <p:nvPicPr>
          <p:cNvPr id="9" name="Graphic 9" descr="Clock with solid fill">
            <a:extLst>
              <a:ext uri="{FF2B5EF4-FFF2-40B4-BE49-F238E27FC236}">
                <a16:creationId xmlns:a16="http://schemas.microsoft.com/office/drawing/2014/main" id="{06B3F101-C7DD-7C73-323A-1E139F3030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34290" y="2733556"/>
            <a:ext cx="1000125" cy="1000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A6E542-E9F3-B6E0-19D7-71B6414BA9AE}"/>
              </a:ext>
            </a:extLst>
          </p:cNvPr>
          <p:cNvSpPr txBox="1"/>
          <p:nvPr/>
        </p:nvSpPr>
        <p:spPr>
          <a:xfrm>
            <a:off x="7562850" y="3733799"/>
            <a:ext cx="214312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/>
              <a:t>Functionality management</a:t>
            </a:r>
          </a:p>
        </p:txBody>
      </p:sp>
      <p:pic>
        <p:nvPicPr>
          <p:cNvPr id="12" name="Graphic 12" descr="Exclamation mark with solid fill">
            <a:extLst>
              <a:ext uri="{FF2B5EF4-FFF2-40B4-BE49-F238E27FC236}">
                <a16:creationId xmlns:a16="http://schemas.microsoft.com/office/drawing/2014/main" id="{33D374A0-86AA-57F8-DC78-1783E382F2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10825" y="2776418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DDEBB8-7AA0-CE39-1B54-EA8A2F9831E1}"/>
              </a:ext>
            </a:extLst>
          </p:cNvPr>
          <p:cNvSpPr txBox="1"/>
          <p:nvPr/>
        </p:nvSpPr>
        <p:spPr>
          <a:xfrm>
            <a:off x="9801225" y="3771899"/>
            <a:ext cx="21431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Problem solving</a:t>
            </a:r>
          </a:p>
        </p:txBody>
      </p:sp>
    </p:spTree>
    <p:extLst>
      <p:ext uri="{BB962C8B-B14F-4D97-AF65-F5344CB8AC3E}">
        <p14:creationId xmlns:p14="http://schemas.microsoft.com/office/powerpoint/2010/main" val="1479021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2E6027-E8EE-7E01-FB9B-CEFAB51D504C}"/>
              </a:ext>
            </a:extLst>
          </p:cNvPr>
          <p:cNvSpPr txBox="1"/>
          <p:nvPr/>
        </p:nvSpPr>
        <p:spPr>
          <a:xfrm>
            <a:off x="3476625" y="1133475"/>
            <a:ext cx="578167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/>
              <a:t>Things that WILL be improved: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0DAC3F-4119-BF38-B048-014025FA86E1}"/>
              </a:ext>
            </a:extLst>
          </p:cNvPr>
          <p:cNvSpPr txBox="1"/>
          <p:nvPr/>
        </p:nvSpPr>
        <p:spPr>
          <a:xfrm>
            <a:off x="4886325" y="3324225"/>
            <a:ext cx="214312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/>
              <a:t>Organizing meetings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3F4E2-75A0-262F-1B56-F7DD5CAEACBA}"/>
              </a:ext>
            </a:extLst>
          </p:cNvPr>
          <p:cNvSpPr txBox="1"/>
          <p:nvPr/>
        </p:nvSpPr>
        <p:spPr>
          <a:xfrm>
            <a:off x="7124700" y="5572125"/>
            <a:ext cx="21431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/>
              <a:t>Work division</a:t>
            </a:r>
            <a:endParaRPr lang="en-US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CA86C8-27AD-5E1D-2529-473A738E0654}"/>
              </a:ext>
            </a:extLst>
          </p:cNvPr>
          <p:cNvSpPr txBox="1"/>
          <p:nvPr/>
        </p:nvSpPr>
        <p:spPr>
          <a:xfrm>
            <a:off x="2686050" y="5686425"/>
            <a:ext cx="21431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/>
              <a:t>Use of GIT</a:t>
            </a:r>
          </a:p>
        </p:txBody>
      </p:sp>
      <p:pic>
        <p:nvPicPr>
          <p:cNvPr id="11" name="Graphic 13" descr="Classroom with solid fill">
            <a:extLst>
              <a:ext uri="{FF2B5EF4-FFF2-40B4-BE49-F238E27FC236}">
                <a16:creationId xmlns:a16="http://schemas.microsoft.com/office/drawing/2014/main" id="{99739F9D-E2D2-7C22-44BF-6409957C0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8750" y="2105025"/>
            <a:ext cx="1295400" cy="1295400"/>
          </a:xfrm>
          <a:prstGeom prst="rect">
            <a:avLst/>
          </a:prstGeom>
        </p:spPr>
      </p:pic>
      <p:pic>
        <p:nvPicPr>
          <p:cNvPr id="14" name="Graphic 14" descr="Connections with solid fill">
            <a:extLst>
              <a:ext uri="{FF2B5EF4-FFF2-40B4-BE49-F238E27FC236}">
                <a16:creationId xmlns:a16="http://schemas.microsoft.com/office/drawing/2014/main" id="{79F5E3EE-EE78-863F-C8E4-5E20019F1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05150" y="4429125"/>
            <a:ext cx="1295400" cy="1295400"/>
          </a:xfrm>
          <a:prstGeom prst="rect">
            <a:avLst/>
          </a:prstGeom>
        </p:spPr>
      </p:pic>
      <p:pic>
        <p:nvPicPr>
          <p:cNvPr id="15" name="Graphic 15" descr="Computer with solid fill">
            <a:extLst>
              <a:ext uri="{FF2B5EF4-FFF2-40B4-BE49-F238E27FC236}">
                <a16:creationId xmlns:a16="http://schemas.microsoft.com/office/drawing/2014/main" id="{78C560A5-C1D3-BB91-D543-66EA6042E4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58100" y="4276725"/>
            <a:ext cx="1295400" cy="12954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B13459-C60A-4E49-43C2-DA71BBB82A62}"/>
              </a:ext>
            </a:extLst>
          </p:cNvPr>
          <p:cNvCxnSpPr/>
          <p:nvPr/>
        </p:nvCxnSpPr>
        <p:spPr>
          <a:xfrm flipV="1">
            <a:off x="4133850" y="2838450"/>
            <a:ext cx="1219200" cy="1752600"/>
          </a:xfrm>
          <a:prstGeom prst="straightConnector1">
            <a:avLst/>
          </a:prstGeom>
          <a:ln w="57150">
            <a:solidFill>
              <a:srgbClr val="ED5A5A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FA5AA06-0142-9368-83F6-D89B2C7EEA7D}"/>
              </a:ext>
            </a:extLst>
          </p:cNvPr>
          <p:cNvCxnSpPr>
            <a:cxnSpLocks/>
          </p:cNvCxnSpPr>
          <p:nvPr/>
        </p:nvCxnSpPr>
        <p:spPr>
          <a:xfrm>
            <a:off x="4200525" y="4733924"/>
            <a:ext cx="3552825" cy="28575"/>
          </a:xfrm>
          <a:prstGeom prst="straightConnector1">
            <a:avLst/>
          </a:prstGeom>
          <a:ln w="57150">
            <a:solidFill>
              <a:srgbClr val="ED5A5A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F1E3BF5-4DDE-91CE-7C71-EE269F13E177}"/>
              </a:ext>
            </a:extLst>
          </p:cNvPr>
          <p:cNvCxnSpPr>
            <a:cxnSpLocks/>
          </p:cNvCxnSpPr>
          <p:nvPr/>
        </p:nvCxnSpPr>
        <p:spPr>
          <a:xfrm flipH="1" flipV="1">
            <a:off x="6315075" y="2609849"/>
            <a:ext cx="1676400" cy="1962150"/>
          </a:xfrm>
          <a:prstGeom prst="straightConnector1">
            <a:avLst/>
          </a:prstGeom>
          <a:ln w="57150">
            <a:solidFill>
              <a:srgbClr val="ED5A5A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497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Bahnschrift SemiLight Condensed"/>
        <a:ea typeface=""/>
        <a:cs typeface=""/>
      </a:majorFont>
      <a:minorFont>
        <a:latin typeface="Bahnschrift Light SemiCondensed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108</Words>
  <Application>Microsoft Office PowerPoint</Application>
  <PresentationFormat>Widescreen</PresentationFormat>
  <Paragraphs>30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Bahnschrift Light SemiCondensed</vt:lpstr>
      <vt:lpstr>Bahnschrift SemiLight Condensed</vt:lpstr>
      <vt:lpstr>Impact</vt:lpstr>
      <vt:lpstr>office theme</vt:lpstr>
      <vt:lpstr>Housing is a   Nightmare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Boris</dc:creator>
  <cp:lastModifiedBy>Boris Marinov</cp:lastModifiedBy>
  <cp:revision>128</cp:revision>
  <dcterms:created xsi:type="dcterms:W3CDTF">2022-05-31T15:25:53Z</dcterms:created>
  <dcterms:modified xsi:type="dcterms:W3CDTF">2022-06-19T14:14:24Z</dcterms:modified>
</cp:coreProperties>
</file>